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4310" r:id="rId5"/>
  </p:sldMasterIdLst>
  <p:notesMasterIdLst>
    <p:notesMasterId r:id="rId13"/>
  </p:notesMasterIdLst>
  <p:handoutMasterIdLst>
    <p:handoutMasterId r:id="rId14"/>
  </p:handoutMasterIdLst>
  <p:sldIdLst>
    <p:sldId id="2147472230" r:id="rId6"/>
    <p:sldId id="2147472229" r:id="rId7"/>
    <p:sldId id="2147472228" r:id="rId8"/>
    <p:sldId id="2147472227" r:id="rId9"/>
    <p:sldId id="2147472225" r:id="rId10"/>
    <p:sldId id="2147472226" r:id="rId11"/>
    <p:sldId id="2147472231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F0D6FC-FFCA-46FC-9F6D-078132278454}">
          <p14:sldIdLst>
            <p14:sldId id="2147472230"/>
            <p14:sldId id="2147472229"/>
            <p14:sldId id="2147472228"/>
            <p14:sldId id="2147472227"/>
            <p14:sldId id="2147472225"/>
            <p14:sldId id="2147472226"/>
            <p14:sldId id="2147472231"/>
          </p14:sldIdLst>
        </p14:section>
        <p14:section name="Appendix" id="{FC285D74-CDE2-41C8-8DAB-E6821ECB331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78" userDrawn="1">
          <p15:clr>
            <a:srgbClr val="A4A3A4"/>
          </p15:clr>
        </p15:guide>
        <p15:guide id="2" pos="75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ho1c" initials="n" lastIdx="2" clrIdx="0"/>
  <p:cmAuthor id="7" name="Cameron, Ian" initials="CI" lastIdx="1" clrIdx="3">
    <p:extLst>
      <p:ext uri="{19B8F6BF-5375-455C-9EA6-DF929625EA0E}">
        <p15:presenceInfo xmlns:p15="http://schemas.microsoft.com/office/powerpoint/2012/main" userId="S-1-5-21-3377311500-2555963174-4185929806-1382771" providerId="AD"/>
      </p:ext>
    </p:extLst>
  </p:cmAuthor>
  <p:cmAuthor id="8" name="Webb, Matt" initials="WM" lastIdx="8" clrIdx="4">
    <p:extLst>
      <p:ext uri="{19B8F6BF-5375-455C-9EA6-DF929625EA0E}">
        <p15:presenceInfo xmlns:p15="http://schemas.microsoft.com/office/powerpoint/2012/main" userId="S-1-5-21-3377311500-2555963174-4185929806-17655" providerId="AD"/>
      </p:ext>
    </p:extLst>
  </p:cmAuthor>
  <p:cmAuthor id="9" name="Mahon, Alex" initials="MA" lastIdx="2" clrIdx="5">
    <p:extLst>
      <p:ext uri="{19B8F6BF-5375-455C-9EA6-DF929625EA0E}">
        <p15:presenceInfo xmlns:p15="http://schemas.microsoft.com/office/powerpoint/2012/main" userId="S-1-5-21-3377311500-2555963174-4185929806-1650196" providerId="AD"/>
      </p:ext>
    </p:extLst>
  </p:cmAuthor>
  <p:cmAuthor id="5" name="Edwards, Thazi" initials="ET" lastIdx="7" clrIdx="1">
    <p:extLst>
      <p:ext uri="{19B8F6BF-5375-455C-9EA6-DF929625EA0E}">
        <p15:presenceInfo xmlns:p15="http://schemas.microsoft.com/office/powerpoint/2012/main" userId="S-1-5-21-3377311500-2555963174-4185929806-1603726" providerId="AD"/>
      </p:ext>
    </p:extLst>
  </p:cmAuthor>
  <p:cmAuthor id="6" name="Privitera, Giulia" initials="PG" lastIdx="8" clrIdx="2">
    <p:extLst>
      <p:ext uri="{19B8F6BF-5375-455C-9EA6-DF929625EA0E}">
        <p15:presenceInfo xmlns:p15="http://schemas.microsoft.com/office/powerpoint/2012/main" userId="S-1-5-21-3377311500-2555963174-4185929806-1606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7D7D"/>
    <a:srgbClr val="B9FFD9"/>
    <a:srgbClr val="FFFFFF"/>
    <a:srgbClr val="06AAA0"/>
    <a:srgbClr val="A7E4C3"/>
    <a:srgbClr val="CEEAB0"/>
    <a:srgbClr val="99D8D5"/>
    <a:srgbClr val="625E85"/>
    <a:srgbClr val="1E8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AE3F69-63FD-4A60-B162-72C3CBFFB3F9}" v="5" dt="2024-12-17T15:20:07.8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45" autoAdjust="0"/>
    <p:restoredTop sz="93020" autoAdjust="0"/>
  </p:normalViewPr>
  <p:slideViewPr>
    <p:cSldViewPr snapToGrid="0">
      <p:cViewPr varScale="1">
        <p:scale>
          <a:sx n="59" d="100"/>
          <a:sy n="59" d="100"/>
        </p:scale>
        <p:origin x="1108" y="48"/>
      </p:cViewPr>
      <p:guideLst>
        <p:guide orient="horz" pos="278"/>
        <p:guide pos="75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E30CE-E4D3-4A74-B402-32617488ACFB}" type="datetimeFigureOut">
              <a:rPr lang="en-GB" smtClean="0"/>
              <a:t>17/12/2024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158EA0-5E25-4AA0-B87D-C8CCF2E5279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87306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D569E-B47D-4159-81C8-F7E8F1B072FA}" type="datetimeFigureOut">
              <a:rPr lang="en-GB" smtClean="0"/>
              <a:t>17/12/2024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CDA74-B314-4BBC-AF4A-710915FC05A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72979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B6600-9E7D-53F4-F47D-DAA459B9B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EBD481-2E0F-4F38-F79D-67ECB6D314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55D328-D5E2-BCFA-E5E8-9505BB1BF4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B5FAF8-B7CA-B8F7-F11E-A17D66284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033212-BAC2-43AB-B31C-0D17F40079B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08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AAA28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3BCA6-5827-44D3-A86F-8176299C2A78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493" y="6457415"/>
            <a:ext cx="2743200" cy="365125"/>
          </a:xfrm>
        </p:spPr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13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37D1-EDE7-4F49-BC8D-A873315E597C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91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0EE22-D8D4-46FD-8D93-39875BDA272F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Content Placeholder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72288"/>
          </a:xfrm>
          <a:prstGeom prst="rect">
            <a:avLst/>
          </a:prstGeom>
        </p:spPr>
      </p:pic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23C74A-B972-4BD5-AD73-BD56C963C6A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Flowchart: Manual Input 7"/>
          <p:cNvSpPr/>
          <p:nvPr userDrawn="1"/>
        </p:nvSpPr>
        <p:spPr>
          <a:xfrm>
            <a:off x="0" y="5380879"/>
            <a:ext cx="12192000" cy="1502878"/>
          </a:xfrm>
          <a:prstGeom prst="flowChartManualInput">
            <a:avLst/>
          </a:prstGeom>
          <a:gradFill flip="none" rotWithShape="1">
            <a:gsLst>
              <a:gs pos="100000">
                <a:srgbClr val="0070C0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9" name="Date Placeholder 2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F52594-9368-4957-B43A-9374DCEC8B1B}" type="datetimeFigureOut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C08769-8F8C-434C-8311-240650C393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Flowchart: Manual Input 10"/>
          <p:cNvSpPr/>
          <p:nvPr userDrawn="1"/>
        </p:nvSpPr>
        <p:spPr>
          <a:xfrm>
            <a:off x="0" y="5535970"/>
            <a:ext cx="12192000" cy="1347787"/>
          </a:xfrm>
          <a:prstGeom prst="flowChartManualInpu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12" name="Picture 11" descr="R:\fisher profile backup Oct 2013\Desktop\Brand\New UKPN Logo with Electricity strap\New UKPN Logo with Electricity strap\New-logo-with-strap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2200" y="5787185"/>
            <a:ext cx="1916145" cy="93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IIP_GOLD_LOGO_RGB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0186" y="6165793"/>
            <a:ext cx="2150249" cy="40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52" y="6100452"/>
            <a:ext cx="2014083" cy="53705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6644" y="5873364"/>
            <a:ext cx="827973" cy="834931"/>
          </a:xfrm>
          <a:prstGeom prst="rect">
            <a:avLst/>
          </a:prstGeom>
        </p:spPr>
      </p:pic>
      <p:sp>
        <p:nvSpPr>
          <p:cNvPr id="2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01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AAA2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68F-B38E-4638-BBBA-4FC2978B6DBD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493" y="6457415"/>
            <a:ext cx="2743200" cy="365125"/>
          </a:xfrm>
        </p:spPr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58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BF8D9-7728-4D09-9B7D-15AD3D027F1D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48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5DD2-70FC-4346-AE46-7ED5A472F983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Content Placeholder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72288"/>
          </a:xfrm>
          <a:prstGeom prst="rect">
            <a:avLst/>
          </a:prstGeom>
        </p:spPr>
      </p:pic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23C74A-B972-4BD5-AD73-BD56C963C6A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Flowchart: Manual Input 7"/>
          <p:cNvSpPr/>
          <p:nvPr userDrawn="1"/>
        </p:nvSpPr>
        <p:spPr>
          <a:xfrm>
            <a:off x="0" y="5380879"/>
            <a:ext cx="12192000" cy="1502878"/>
          </a:xfrm>
          <a:prstGeom prst="flowChartManualInput">
            <a:avLst/>
          </a:prstGeom>
          <a:gradFill flip="none" rotWithShape="1">
            <a:gsLst>
              <a:gs pos="100000">
                <a:srgbClr val="0070C0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9" name="Date Placeholder 2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F52594-9368-4957-B43A-9374DCEC8B1B}" type="datetimeFigureOut">
              <a:rPr lang="en-GB" smtClean="0"/>
              <a:pPr/>
              <a:t>17/12/2024</a:t>
            </a:fld>
            <a:endParaRPr lang="en-GB" dirty="0"/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C08769-8F8C-434C-8311-240650C393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Flowchart: Manual Input 10"/>
          <p:cNvSpPr/>
          <p:nvPr userDrawn="1"/>
        </p:nvSpPr>
        <p:spPr>
          <a:xfrm>
            <a:off x="0" y="5535970"/>
            <a:ext cx="12192000" cy="1347787"/>
          </a:xfrm>
          <a:prstGeom prst="flowChartManualInpu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12" name="Picture 11" descr="R:\fisher profile backup Oct 2013\Desktop\Brand\New UKPN Logo with Electricity strap\New UKPN Logo with Electricity strap\New-logo-with-strap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2200" y="5787185"/>
            <a:ext cx="1916145" cy="93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IIP_GOLD_LOGO_RGB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0186" y="6165793"/>
            <a:ext cx="2150249" cy="40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52" y="6100452"/>
            <a:ext cx="2014083" cy="53705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6644" y="5873364"/>
            <a:ext cx="827973" cy="834931"/>
          </a:xfrm>
          <a:prstGeom prst="rect">
            <a:avLst/>
          </a:prstGeom>
        </p:spPr>
      </p:pic>
      <p:sp>
        <p:nvSpPr>
          <p:cNvPr id="2" name="No_Classification"/>
          <p:cNvSpPr txBox="1"/>
          <p:nvPr userDrawn="1">
            <p:custDataLst>
              <p:tags r:id="rId1"/>
            </p:custDataLst>
          </p:nvPr>
        </p:nvSpPr>
        <p:spPr>
          <a:xfrm>
            <a:off x="269875" y="6612382"/>
            <a:ext cx="1273683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just"/>
            <a:endParaRPr lang="en-GB" sz="1000" dirty="0">
              <a:solidFill>
                <a:srgbClr val="7E7E7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41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47748-0148-77CD-7BB2-3912899E8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7480F-EA0B-3BFC-5475-AE447180FB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2D129-AD8C-DB82-B461-845DDE6CE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4FA01-B53D-4FF7-9EC0-2B5DB1E22154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C5905-660B-A373-B17A-F35BAC08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E5DB9-6344-F738-57AF-7CC5102FB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AD898-F373-4881-89E7-41AC072D9A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51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2486-9D68-4100-BB67-3EF7DC953BDF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algn="ctr"/>
            <a:fld id="{15C08769-8F8C-434C-8311-240650C39310}" type="slidenum">
              <a:rPr lang="en-GB" smtClean="0"/>
              <a:pPr algn="ctr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02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8" r:id="rId2"/>
    <p:sldLayoutId id="214748368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F7672-13CF-4541-84EE-65813C76255A}" type="datetime1">
              <a:rPr lang="en-GB" smtClean="0"/>
              <a:t>17/12/2024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algn="ctr"/>
            <a:fld id="{15C08769-8F8C-434C-8311-240650C39310}" type="slidenum">
              <a:rPr lang="en-GB" smtClean="0"/>
              <a:pPr algn="ctr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065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1" r:id="rId1"/>
    <p:sldLayoutId id="2147484312" r:id="rId2"/>
    <p:sldLayoutId id="2147484313" r:id="rId3"/>
    <p:sldLayoutId id="214748431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B5AEC-43D5-DB4C-8A91-F1A1BB068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058A4B-AA54-1D45-9D3E-C50434121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9" y="5245158"/>
            <a:ext cx="2252558" cy="9541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FEA178-171C-EF56-C245-0C9E03E585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6685"/>
            <a:ext cx="12192000" cy="17877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8A5881-CEF4-7FD0-FCDC-0F57CDE927E0}"/>
              </a:ext>
            </a:extLst>
          </p:cNvPr>
          <p:cNvSpPr txBox="1"/>
          <p:nvPr/>
        </p:nvSpPr>
        <p:spPr>
          <a:xfrm>
            <a:off x="298134" y="310044"/>
            <a:ext cx="8110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DCP 446 emergency disconnections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402254-B8A7-F871-6765-A90230644887}"/>
              </a:ext>
            </a:extLst>
          </p:cNvPr>
          <p:cNvSpPr txBox="1"/>
          <p:nvPr/>
        </p:nvSpPr>
        <p:spPr>
          <a:xfrm>
            <a:off x="298134" y="2389380"/>
            <a:ext cx="608078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defRPr/>
            </a:pPr>
            <a:endParaRPr lang="en-US" sz="2400" b="1" dirty="0">
              <a:solidFill>
                <a:srgbClr val="9C1420"/>
              </a:solidFill>
              <a:latin typeface="Calibri" panose="020F0502020204030204" pitchFamily="34" charset="0"/>
              <a:ea typeface="Source Sans Pro" panose="020B0503030403020204" pitchFamily="34" charset="0"/>
              <a:cs typeface="Calibri" panose="020F0502020204030204" pitchFamily="34" charset="0"/>
            </a:endParaRPr>
          </a:p>
          <a:p>
            <a:pPr lvl="0">
              <a:defRPr/>
            </a:pPr>
            <a:r>
              <a:rPr lang="en-GB" sz="30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December 2024  </a:t>
            </a:r>
            <a:r>
              <a:rPr lang="en-GB" sz="24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</a:t>
            </a:r>
          </a:p>
        </p:txBody>
      </p:sp>
      <p:pic>
        <p:nvPicPr>
          <p:cNvPr id="31" name="Picture Placeholder 10">
            <a:extLst>
              <a:ext uri="{FF2B5EF4-FFF2-40B4-BE49-F238E27FC236}">
                <a16:creationId xmlns:a16="http://schemas.microsoft.com/office/drawing/2014/main" id="{92836A5B-DC4C-1E28-A508-9A71FE7086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9" t="-499" r="4021" b="499"/>
          <a:stretch/>
        </p:blipFill>
        <p:spPr>
          <a:xfrm>
            <a:off x="9159219" y="3220377"/>
            <a:ext cx="2505386" cy="29058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99ED28B-F236-FB50-C05B-96684308D6BE}"/>
              </a:ext>
            </a:extLst>
          </p:cNvPr>
          <p:cNvSpPr/>
          <p:nvPr/>
        </p:nvSpPr>
        <p:spPr>
          <a:xfrm flipV="1">
            <a:off x="311685" y="6549811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Placeholder 10">
            <a:extLst>
              <a:ext uri="{FF2B5EF4-FFF2-40B4-BE49-F238E27FC236}">
                <a16:creationId xmlns:a16="http://schemas.microsoft.com/office/drawing/2014/main" id="{68AA8340-A09D-9815-C20B-CE518C48EC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8" t="-1008" r="5403" b="134"/>
          <a:stretch/>
        </p:blipFill>
        <p:spPr>
          <a:xfrm>
            <a:off x="6378921" y="3220377"/>
            <a:ext cx="2505386" cy="29058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Placeholder 10">
            <a:extLst>
              <a:ext uri="{FF2B5EF4-FFF2-40B4-BE49-F238E27FC236}">
                <a16:creationId xmlns:a16="http://schemas.microsoft.com/office/drawing/2014/main" id="{2C3A4BFF-C14B-F94B-3F9F-D1FBA49253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328" r="11871" b="-328"/>
          <a:stretch/>
        </p:blipFill>
        <p:spPr>
          <a:xfrm>
            <a:off x="7732931" y="745041"/>
            <a:ext cx="2577665" cy="29058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3FBC3D-4F11-9408-F491-7E244066B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1676" y="6367248"/>
            <a:ext cx="2743200" cy="365125"/>
          </a:xfrm>
        </p:spPr>
        <p:txBody>
          <a:bodyPr/>
          <a:lstStyle/>
          <a:p>
            <a:fld id="{045AD898-F373-4881-89E7-41AC072D9AA3}" type="slidenum">
              <a:rPr lang="en-GB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fld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1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F4FBF-2EA4-64EB-CE7E-D4411EAD0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9CBD-F1A6-B446-8CB8-9EEDCEDC2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16" y="0"/>
            <a:ext cx="11104984" cy="1325563"/>
          </a:xfrm>
        </p:spPr>
        <p:txBody>
          <a:bodyPr/>
          <a:lstStyle/>
          <a:p>
            <a:r>
              <a:rPr lang="en-GB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DCP 446 Emergency Disconnections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946F3-1BFB-DC26-4381-98E53793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" y="1172817"/>
            <a:ext cx="11709504" cy="55327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are we looking to achieve? </a:t>
            </a:r>
          </a:p>
          <a:p>
            <a:pPr marL="0" indent="0">
              <a:buNone/>
            </a:pPr>
            <a:endParaRPr lang="en-GB" sz="5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address unsafe behaviours on development and demolition jobs </a:t>
            </a:r>
          </a:p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support the DNO in the process of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recovering reasonable costs from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connected parties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or their agents, who drive the need for an emergency disconnection or de-energisation (section 2 of schedule 2B)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introduce clear wording </a:t>
            </a:r>
            <a:r>
              <a:rPr lang="en-GB" sz="2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National Terms of Connection to cover 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emergency disconnection &amp;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de-energisation 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scenarios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(section 2 of schedule 2B)</a:t>
            </a:r>
            <a:endParaRPr lang="en-GB" sz="2000" kern="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Enhance cost reflectivity, avoiding the socialisation of these costs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Implement in a way which supports cost recovery </a:t>
            </a:r>
          </a:p>
          <a:p>
            <a:pPr marL="0" indent="0">
              <a:buNone/>
            </a:pPr>
            <a:endParaRPr lang="en-GB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200" b="1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</a:t>
            </a:r>
            <a:r>
              <a:rPr lang="en-GB" sz="2200" b="1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n-GB" sz="22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r>
              <a:rPr lang="en-GB" sz="5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suppliers to introduce or manage</a:t>
            </a:r>
          </a:p>
          <a:p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Changing the approach DNOs have towards deciding whether a disconnection / de-energisation is required</a:t>
            </a:r>
          </a:p>
          <a:p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GB" sz="2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 NOT be m</a:t>
            </a:r>
            <a:r>
              <a:rPr lang="en-GB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andatory for all DNOs to follow </a:t>
            </a:r>
          </a:p>
          <a:p>
            <a:pPr marL="0" indent="0">
              <a:buNone/>
            </a:pPr>
            <a:endParaRPr lang="en-GB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2F5F4-E70E-1248-567C-52FABC80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fld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041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9CFE1-6EF8-2675-FB85-B6BFC2C08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D750-29BA-DF92-E631-B4F84715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255"/>
            <a:ext cx="3339548" cy="1979510"/>
          </a:xfrm>
        </p:spPr>
        <p:txBody>
          <a:bodyPr anchor="ctr">
            <a:normAutofit/>
          </a:bodyPr>
          <a:lstStyle/>
          <a:p>
            <a: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Demolition</a:t>
            </a:r>
            <a:b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</a:t>
            </a:r>
            <a:endParaRPr lang="en-GB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A telephone pole in the dirt&#10;&#10;Description automatically generated">
            <a:extLst>
              <a:ext uri="{FF2B5EF4-FFF2-40B4-BE49-F238E27FC236}">
                <a16:creationId xmlns:a16="http://schemas.microsoft.com/office/drawing/2014/main" id="{8BBF776A-BD30-E613-890A-6C70ADEE6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 r="-3" b="-3"/>
          <a:stretch/>
        </p:blipFill>
        <p:spPr>
          <a:xfrm>
            <a:off x="4167809" y="471537"/>
            <a:ext cx="7043530" cy="5914926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F7A78-E79F-D7AD-4163-60BEB07D0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DA1449-FEC7-AAA2-FFE7-380AA9F84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5C08769-8F8C-434C-8311-240650C39310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01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FA61E-2EF6-CA32-0361-BC60B4F48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AA593-880D-BE74-F63B-2BB75954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18" y="-258417"/>
            <a:ext cx="3177208" cy="2604052"/>
          </a:xfrm>
        </p:spPr>
        <p:txBody>
          <a:bodyPr anchor="ctr">
            <a:normAutofit/>
          </a:bodyPr>
          <a:lstStyle/>
          <a:p>
            <a: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Demolition</a:t>
            </a:r>
            <a:b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</a:t>
            </a:r>
            <a:endParaRPr lang="en-GB" sz="4000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8FC90-AFEA-71D7-0DA2-61EC849B2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r>
              <a:rPr lang="en-GB" dirty="0" err="1"/>
              <a:t>ddddd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54F430-BD11-71D4-6146-C662ABBD2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5C08769-8F8C-434C-8311-240650C39310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5A03D2-046D-184C-1A45-7721ECB1D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626" y="681037"/>
            <a:ext cx="4699466" cy="631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60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1570C-C538-6454-D63D-7B24DC2A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30" y="60256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sz="40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Development Example</a:t>
            </a:r>
            <a:endParaRPr lang="en-GB" sz="4000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957CD-2C68-4D80-643A-BC5CBE438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C8E7FB-2DA4-544B-86B4-63598FD1D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5C08769-8F8C-434C-8311-240650C39310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2E6CC1-0DB8-854B-65B5-FBB48DB07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60" y="1068276"/>
            <a:ext cx="9864914" cy="557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4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1570C-C538-6454-D63D-7B24DC2A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47" y="1365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sz="4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957CD-2C68-4D80-643A-BC5CBE438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C8E7FB-2DA4-544B-86B4-63598FD1D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5C08769-8F8C-434C-8311-240650C39310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9804DB-84EE-1778-789F-C6D6E953D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48" y="1081474"/>
            <a:ext cx="10383699" cy="58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9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73B2D-0513-366C-1F75-383A215FA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FC016-00A6-9DBE-7830-42A7890B4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290" y="141891"/>
            <a:ext cx="10980576" cy="6492174"/>
          </a:xfrm>
        </p:spPr>
        <p:txBody>
          <a:bodyPr>
            <a:normAutofit/>
          </a:bodyPr>
          <a:lstStyle/>
          <a:p>
            <a:pPr algn="ctr"/>
            <a:r>
              <a:rPr lang="en-GB" sz="68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</a:t>
            </a:r>
            <a:endParaRPr lang="en-GB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2D3DBD-4E6B-3334-CA74-3511969AD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8769-8F8C-434C-8311-240650C39310}" type="slidenum">
              <a:rPr lang="en-GB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fld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973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heme/theme1.xml><?xml version="1.0" encoding="utf-8"?>
<a:theme xmlns:a="http://schemas.openxmlformats.org/drawingml/2006/main" name="3_Office Theme">
  <a:themeElements>
    <a:clrScheme name="UKPN">
      <a:dk1>
        <a:srgbClr val="4D4D4D"/>
      </a:dk1>
      <a:lt1>
        <a:srgbClr val="FFFFFF"/>
      </a:lt1>
      <a:dk2>
        <a:srgbClr val="FAAA28"/>
      </a:dk2>
      <a:lt2>
        <a:srgbClr val="FDD799"/>
      </a:lt2>
      <a:accent1>
        <a:srgbClr val="55BEB9"/>
      </a:accent1>
      <a:accent2>
        <a:srgbClr val="06AAA0"/>
      </a:accent2>
      <a:accent3>
        <a:srgbClr val="A66EAA"/>
      </a:accent3>
      <a:accent4>
        <a:srgbClr val="8064A2"/>
      </a:accent4>
      <a:accent5>
        <a:srgbClr val="E66428"/>
      </a:accent5>
      <a:accent6>
        <a:srgbClr val="96141E"/>
      </a:accent6>
      <a:hlink>
        <a:srgbClr val="0F0080"/>
      </a:hlink>
      <a:folHlink>
        <a:srgbClr val="800080"/>
      </a:folHlink>
    </a:clrScheme>
    <a:fontScheme name="UKP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UKPN">
      <a:dk1>
        <a:srgbClr val="4D4D4D"/>
      </a:dk1>
      <a:lt1>
        <a:srgbClr val="FFFFFF"/>
      </a:lt1>
      <a:dk2>
        <a:srgbClr val="FAAA28"/>
      </a:dk2>
      <a:lt2>
        <a:srgbClr val="FDD799"/>
      </a:lt2>
      <a:accent1>
        <a:srgbClr val="55BEB9"/>
      </a:accent1>
      <a:accent2>
        <a:srgbClr val="06AAA0"/>
      </a:accent2>
      <a:accent3>
        <a:srgbClr val="A66EAA"/>
      </a:accent3>
      <a:accent4>
        <a:srgbClr val="8064A2"/>
      </a:accent4>
      <a:accent5>
        <a:srgbClr val="E66428"/>
      </a:accent5>
      <a:accent6>
        <a:srgbClr val="96141E"/>
      </a:accent6>
      <a:hlink>
        <a:srgbClr val="0F0080"/>
      </a:hlink>
      <a:folHlink>
        <a:srgbClr val="800080"/>
      </a:folHlink>
    </a:clrScheme>
    <a:fontScheme name="UKP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F5C61475516C49BD6F26DF5247B73A" ma:contentTypeVersion="18" ma:contentTypeDescription="Create a new document." ma:contentTypeScope="" ma:versionID="686d6049789050ed36473c52a3fba894">
  <xsd:schema xmlns:xsd="http://www.w3.org/2001/XMLSchema" xmlns:xs="http://www.w3.org/2001/XMLSchema" xmlns:p="http://schemas.microsoft.com/office/2006/metadata/properties" xmlns:ns2="c010be18-3e8b-4801-b425-391e3227dd9d" xmlns:ns3="bc6b5e75-374c-454b-a5ae-d2c57be77938" targetNamespace="http://schemas.microsoft.com/office/2006/metadata/properties" ma:root="true" ma:fieldsID="6554e41ea9d5598378c171193065df1f" ns2:_="" ns3:_="">
    <xsd:import namespace="c010be18-3e8b-4801-b425-391e3227dd9d"/>
    <xsd:import namespace="bc6b5e75-374c-454b-a5ae-d2c57be779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Imag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10be18-3e8b-4801-b425-391e3227dd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Image" ma:index="20" nillable="true" ma:displayName="Image" ma:format="Thumbnail" ma:internalName="Imag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0ab466a-3819-475e-ab10-90933d89ac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6b5e75-374c-454b-a5ae-d2c57be7793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d5d0f4e-b313-4148-a249-ce8f759edced}" ma:internalName="TaxCatchAll" ma:showField="CatchAllData" ma:web="bc6b5e75-374c-454b-a5ae-d2c57be779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010be18-3e8b-4801-b425-391e3227dd9d">
      <Terms xmlns="http://schemas.microsoft.com/office/infopath/2007/PartnerControls"/>
    </lcf76f155ced4ddcb4097134ff3c332f>
    <Image xmlns="c010be18-3e8b-4801-b425-391e3227dd9d" xsi:nil="true"/>
    <TaxCatchAll xmlns="bc6b5e75-374c-454b-a5ae-d2c57be77938" xsi:nil="true"/>
    <SharedWithUsers xmlns="bc6b5e75-374c-454b-a5ae-d2c57be77938">
      <UserInfo>
        <DisplayName>Belcher, Robert</DisplayName>
        <AccountId>12</AccountId>
        <AccountType/>
      </UserInfo>
      <UserInfo>
        <DisplayName>Liu, Wen</DisplayName>
        <AccountId>20</AccountId>
        <AccountType/>
      </UserInfo>
      <UserInfo>
        <DisplayName>Knoebel, Martin</DisplayName>
        <AccountId>15</AccountId>
        <AccountType/>
      </UserInfo>
      <UserInfo>
        <DisplayName>Lee, Christopher</DisplayName>
        <AccountId>356</AccountId>
        <AccountType/>
      </UserInfo>
      <UserInfo>
        <DisplayName>Whelan, Charles</DisplayName>
        <AccountId>355</AccountId>
        <AccountType/>
      </UserInfo>
      <UserInfo>
        <DisplayName>Rose, Mark</DisplayName>
        <AccountId>560</AccountId>
        <AccountType/>
      </UserInfo>
      <UserInfo>
        <DisplayName>Ip, Timothy</DisplayName>
        <AccountId>532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69D7BB4-25E2-4D6D-9AC5-D91142FD90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A61AF7-120E-468E-853A-7FF77DB67BD5}">
  <ds:schemaRefs>
    <ds:schemaRef ds:uri="bc6b5e75-374c-454b-a5ae-d2c57be77938"/>
    <ds:schemaRef ds:uri="c010be18-3e8b-4801-b425-391e3227dd9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39CC17C-0241-42CC-81CA-B62EAD9DE684}">
  <ds:schemaRefs>
    <ds:schemaRef ds:uri="http://purl.org/dc/terms/"/>
    <ds:schemaRef ds:uri="http://purl.org/dc/dcmitype/"/>
    <ds:schemaRef ds:uri="http://purl.org/dc/elements/1.1/"/>
    <ds:schemaRef ds:uri="bc6b5e75-374c-454b-a5ae-d2c57be779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c010be18-3e8b-4801-b425-391e3227dd9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104090</TotalTime>
  <Words>161</Words>
  <Application>Microsoft Office PowerPoint</Application>
  <PresentationFormat>Widescreen</PresentationFormat>
  <Paragraphs>37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3_Office Theme</vt:lpstr>
      <vt:lpstr>4_Office Theme</vt:lpstr>
      <vt:lpstr>PowerPoint Presentation</vt:lpstr>
      <vt:lpstr>DCP 446 Emergency Disconnections </vt:lpstr>
      <vt:lpstr>Demolition Example</vt:lpstr>
      <vt:lpstr>Demolition Example</vt:lpstr>
      <vt:lpstr>Development Example</vt:lpstr>
      <vt:lpstr>Development Example</vt:lpstr>
      <vt:lpstr>Questions</vt:lpstr>
    </vt:vector>
  </TitlesOfParts>
  <Company>UK Power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Sturge, Alex</dc:creator>
  <cp:lastModifiedBy>Rose, Mark</cp:lastModifiedBy>
  <cp:revision>281</cp:revision>
  <cp:lastPrinted>2024-03-08T10:07:04Z</cp:lastPrinted>
  <dcterms:created xsi:type="dcterms:W3CDTF">2017-01-13T12:14:13Z</dcterms:created>
  <dcterms:modified xsi:type="dcterms:W3CDTF">2024-12-17T15:27:44Z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0x01010042F5C61475516C49BD6F26DF5247B73A</vt:lpwstr>
  </property>
  <property fmtid="{D5CDD505-2E9C-101B-9397-08002B2CF9AE}" pid="3" name="MSIP_Label_24fe2fa2-8093-4776-8a20-2d25f8c7acf2_Enabled">
    <vt:lpwstr>true</vt:lpwstr>
  </property>
  <property fmtid="{D5CDD505-2E9C-101B-9397-08002B2CF9AE}" pid="4" name="MSIP_Label_24fe2fa2-8093-4776-8a20-2d25f8c7acf2_SetDate">
    <vt:lpwstr>2023-12-14T10:39:45Z</vt:lpwstr>
  </property>
  <property fmtid="{D5CDD505-2E9C-101B-9397-08002B2CF9AE}" pid="5" name="MSIP_Label_24fe2fa2-8093-4776-8a20-2d25f8c7acf2_Method">
    <vt:lpwstr>Standard</vt:lpwstr>
  </property>
  <property fmtid="{D5CDD505-2E9C-101B-9397-08002B2CF9AE}" pid="6" name="MSIP_Label_24fe2fa2-8093-4776-8a20-2d25f8c7acf2_Name">
    <vt:lpwstr>Internal</vt:lpwstr>
  </property>
  <property fmtid="{D5CDD505-2E9C-101B-9397-08002B2CF9AE}" pid="7" name="MSIP_Label_24fe2fa2-8093-4776-8a20-2d25f8c7acf2_SiteId">
    <vt:lpwstr>887a239c-e092-45fe-92c8-d902c3681567</vt:lpwstr>
  </property>
  <property fmtid="{D5CDD505-2E9C-101B-9397-08002B2CF9AE}" pid="8" name="MSIP_Label_24fe2fa2-8093-4776-8a20-2d25f8c7acf2_ActionId">
    <vt:lpwstr>df1ab01b-5949-4b34-a9d6-1d3c9cd6fa1e</vt:lpwstr>
  </property>
  <property fmtid="{D5CDD505-2E9C-101B-9397-08002B2CF9AE}" pid="9" name="MSIP_Label_24fe2fa2-8093-4776-8a20-2d25f8c7acf2_ContentBits">
    <vt:lpwstr>0</vt:lpwstr>
  </property>
  <property fmtid="{D5CDD505-2E9C-101B-9397-08002B2CF9AE}" pid="10" name="MediaServiceImageTags">
    <vt:lpwstr/>
  </property>
</Properties>
</file>